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365" r:id="rId3"/>
    <p:sldId id="351" r:id="rId4"/>
    <p:sldId id="354" r:id="rId5"/>
    <p:sldId id="363" r:id="rId6"/>
    <p:sldId id="277" r:id="rId7"/>
    <p:sldId id="360" r:id="rId8"/>
    <p:sldId id="362" r:id="rId9"/>
    <p:sldId id="298" r:id="rId10"/>
    <p:sldId id="305" r:id="rId11"/>
    <p:sldId id="307" r:id="rId12"/>
    <p:sldId id="315" r:id="rId13"/>
    <p:sldId id="338" r:id="rId14"/>
    <p:sldId id="367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yllis Tong" initials="PT" lastIdx="1" clrIdx="0">
    <p:extLst>
      <p:ext uri="{19B8F6BF-5375-455C-9EA6-DF929625EA0E}">
        <p15:presenceInfo xmlns:p15="http://schemas.microsoft.com/office/powerpoint/2012/main" userId="561ed4ede48548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1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7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2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16397-F4D6-46EB-9801-B4348E10693A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82475-E2E2-4918-98CB-258849D97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0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1B76E-F7FF-45EE-B13E-775C084B6AB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52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1B76E-F7FF-45EE-B13E-775C084B6AB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508C5-7D01-4737-8972-E5680DE32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52D9CF-463C-41D2-80D7-602B50E33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E1705-4DD8-4703-B6FE-96D2E53B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E1DB-3B3F-4DB9-B026-8621D7CF6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AF67A-F8C7-4DA7-89A0-1D9A5AE9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58320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5CE0-A52E-4A77-A56D-5EE75A55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D1819-0CCA-4DAF-8192-96A6971D3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B6C63-6D83-4E18-ACD9-27348A59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0368B-E854-4666-AAFA-57817E421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A0CCF-F9CC-4CBB-8E06-CAF0B9CB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65467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3B535D-CF2A-416F-8BED-D436BFAF45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6DE96-EEAE-4A0B-B2D0-0657ED7FA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2C7CF-C070-44DA-8A64-BA1D9905F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8F6B4-01B1-4D32-BD05-FA0DF3A3C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E189B-E06D-4079-8FE2-3BA3EDFC4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42820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C2D7-46E6-4369-BF06-77F001591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3133A-4CCC-41CD-AFFF-926A0C71D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F4E46-9871-40C2-9A40-1767DA8FB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47429-3C91-4A8C-903F-DD5465865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88E2C-B892-40C8-A247-5B4276AD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12051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549CB-7E84-4E61-8A2A-F119553AE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C72BD-09ED-42BE-B9A1-909E4F5E7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CAE3E-DA87-4F58-9C2B-4875C599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E6FF2-0644-42FD-9F62-5B10685C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C95C-067C-4E39-ADC9-B5E12448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19236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42BB4-5FEF-4F4F-AD80-E900B76E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F116A-B494-4752-ABF4-56FE68B29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44DF8-0EE4-4AD5-B9EA-7C280BEE0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912A1-AD25-45FF-8089-843F87055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89B4D-CA24-465D-A334-8508E129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C3D3A-BB79-4CC8-B917-8CF30BCB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53651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DFF7-4EE7-4842-9DE5-35B782CE7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C9C51-0615-4E4C-8AD3-08A4AC136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EFCB9-54CD-40DD-A9DE-2296FD297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293473-0879-4922-B071-4189B926E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5D325-2AD5-45C9-B397-CD46FB576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9B40E-A185-48B5-80CB-0D2A15D44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CD82B-6B4D-4327-82F7-36F70CAF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4344EC-6234-443E-A1BE-44F0ACDC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6972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012AD-A0F5-44B6-A9BB-AD1E3F621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A2992D-0645-4178-B3DD-41378BB4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AEA4A-C44C-4207-89C4-02B6120B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D5025-64F9-4A35-A8DC-0A5B5B02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8374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95867-9BEA-4EE8-A374-8B94ACE1B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8AF2F-A48F-4CAD-BCF0-D580F7C8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1E211-149B-4357-A8AC-4EB6787E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9683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A7450-D3DF-4CC8-8385-07BDA90A9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72D8-D16C-466D-85BB-753A90576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705A-D706-4F9B-AE27-433BF2F1D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255DE-D900-4918-A537-B29B8A5BC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965B2-3152-4747-92AE-654150291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5C782-FD41-4CE8-9E96-F01A27BD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04255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46409-BA3E-41E9-8C53-FAF0B366F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A3630-8757-41B4-98B4-0CFE9B16B9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8A0D5-CBF7-4D0A-A205-18E05C0E5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7E780-4DFA-4308-82C1-6379D5134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A1CCB-B099-4E7E-BCA7-AA595D04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05651-9350-4C8E-B79E-72D84A40E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99954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DB0BA-66BA-486E-B29F-45E16E987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06B58-55AB-493E-85A9-E325A65AD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D6569-48D1-40BF-A9CA-F81E220AB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AF366-9E21-4DC1-A4AE-6AE39D081C32}" type="datetimeFigureOut">
              <a:rPr lang="en-HK" smtClean="0"/>
              <a:t>17/10/2022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EC971-0E5B-4101-BEFB-F0A852474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24C72-5D38-4E7C-94B0-327F3AA449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E5108-BEE4-4A64-86CA-DF04DC02EE22}" type="slidenum">
              <a:rPr lang="en-HK" smtClean="0"/>
              <a:t>‹#›</a:t>
            </a:fld>
            <a:endParaRPr lang="en-H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A1AF21-B66A-4260-8147-387B20F2782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38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871870" y="1138942"/>
            <a:ext cx="10448260" cy="2387600"/>
          </a:xfrm>
        </p:spPr>
        <p:txBody>
          <a:bodyPr>
            <a:noAutofit/>
          </a:bodyPr>
          <a:lstStyle/>
          <a:p>
            <a:r>
              <a:rPr lang="en-US" altLang="zh-HK" sz="4500" b="1" dirty="0">
                <a:solidFill>
                  <a:srgbClr val="0070C0"/>
                </a:solidFill>
                <a:latin typeface="+mn-lt"/>
              </a:rPr>
              <a:t>Media and Information Literacy Education</a:t>
            </a:r>
            <a:br>
              <a:rPr lang="en-US" altLang="zh-HK" sz="4500" b="1" dirty="0">
                <a:solidFill>
                  <a:srgbClr val="0070C0"/>
                </a:solidFill>
                <a:latin typeface="+mn-lt"/>
              </a:rPr>
            </a:br>
            <a:r>
              <a:rPr lang="en-US" altLang="zh-HK" sz="4500" b="1" dirty="0">
                <a:solidFill>
                  <a:srgbClr val="0070C0"/>
                </a:solidFill>
                <a:latin typeface="+mn-lt"/>
              </a:rPr>
              <a:t>Unit 1:</a:t>
            </a:r>
            <a:br>
              <a:rPr lang="en-US" altLang="zh-HK" sz="4500" b="1" dirty="0">
                <a:solidFill>
                  <a:srgbClr val="0070C0"/>
                </a:solidFill>
                <a:latin typeface="+mn-lt"/>
              </a:rPr>
            </a:br>
            <a:r>
              <a:rPr lang="en-US" sz="4500" b="1" dirty="0">
                <a:solidFill>
                  <a:srgbClr val="0070C0"/>
                </a:solidFill>
                <a:latin typeface="+mn-lt"/>
              </a:rPr>
              <a:t>Understanding Media and Information Literacy (MIL)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871870" y="4324350"/>
            <a:ext cx="10448259" cy="1411286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Bureau and Journalism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Education Foundation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580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3600" b="1" dirty="0">
                <a:solidFill>
                  <a:srgbClr val="0070C0"/>
                </a:solidFill>
              </a:rPr>
              <a:t>1. New Developments of Digital Technologies (cont.)</a:t>
            </a:r>
            <a:endParaRPr lang="en-US" altLang="zh-TW" sz="3600" dirty="0"/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816660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zh-TW" dirty="0"/>
              <a:t>3rd Challenge: How to constructively use the communication right? </a:t>
            </a:r>
          </a:p>
          <a:p>
            <a:pPr eaLnBrk="1" hangingPunct="1">
              <a:defRPr/>
            </a:pPr>
            <a:r>
              <a:rPr lang="en-US" altLang="zh-TW" dirty="0"/>
              <a:t>Netizens become “prosumers” (as both producers and consumers</a:t>
            </a:r>
            <a:r>
              <a:rPr lang="en-US" altLang="zh-TW" dirty="0" smtClean="0"/>
              <a:t>).</a:t>
            </a:r>
            <a:endParaRPr lang="en-US" altLang="zh-TW" dirty="0"/>
          </a:p>
          <a:p>
            <a:pPr eaLnBrk="1" hangingPunct="1">
              <a:defRPr/>
            </a:pPr>
            <a:r>
              <a:rPr lang="en-US" altLang="zh-TW" dirty="0" smtClean="0"/>
              <a:t>They </a:t>
            </a:r>
            <a:r>
              <a:rPr lang="en-US" altLang="zh-TW" dirty="0"/>
              <a:t>need </a:t>
            </a:r>
            <a:r>
              <a:rPr lang="en-US" altLang="zh-TW" dirty="0" smtClean="0"/>
              <a:t>to use new </a:t>
            </a:r>
            <a:r>
              <a:rPr lang="en-US" altLang="zh-TW" dirty="0"/>
              <a:t>media </a:t>
            </a:r>
            <a:r>
              <a:rPr lang="en-US" altLang="zh-TW" dirty="0" smtClean="0"/>
              <a:t>to create constructive </a:t>
            </a:r>
            <a:r>
              <a:rPr lang="en-US" altLang="zh-TW" dirty="0"/>
              <a:t>knowledge </a:t>
            </a:r>
            <a:r>
              <a:rPr lang="en-US" altLang="zh-TW" dirty="0" smtClean="0"/>
              <a:t>and make </a:t>
            </a:r>
            <a:r>
              <a:rPr lang="en-US" altLang="zh-TW" dirty="0"/>
              <a:t>good use of </a:t>
            </a:r>
            <a:r>
              <a:rPr lang="en-US" altLang="zh-TW" dirty="0" smtClean="0"/>
              <a:t>their </a:t>
            </a:r>
            <a:r>
              <a:rPr lang="en-US" altLang="zh-TW" dirty="0"/>
              <a:t>communication </a:t>
            </a:r>
            <a:r>
              <a:rPr lang="en-US" altLang="zh-TW" dirty="0" smtClean="0"/>
              <a:t>right.</a:t>
            </a:r>
            <a:endParaRPr lang="en-US" altLang="zh-TW" dirty="0"/>
          </a:p>
          <a:p>
            <a:pPr marL="0" indent="0">
              <a:buNone/>
              <a:defRPr/>
            </a:pPr>
            <a:endParaRPr lang="en-US" altLang="zh-TW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08067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70C0"/>
                </a:solidFill>
              </a:rPr>
              <a:t>2. </a:t>
            </a:r>
            <a:r>
              <a:rPr lang="en-US" altLang="zh-TW" b="1" dirty="0" smtClean="0">
                <a:solidFill>
                  <a:srgbClr val="0070C0"/>
                </a:solidFill>
              </a:rPr>
              <a:t>Transition into a Knowledge Society</a:t>
            </a:r>
            <a:endParaRPr lang="en-US" altLang="zh-TW" b="1" dirty="0">
              <a:solidFill>
                <a:srgbClr val="0070C0"/>
              </a:solidFill>
            </a:endParaRPr>
          </a:p>
        </p:txBody>
      </p:sp>
      <p:sp>
        <p:nvSpPr>
          <p:cNvPr id="849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59224" y="1690688"/>
            <a:ext cx="9708776" cy="4405312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3200" dirty="0"/>
              <a:t>The younger generation will be knowledge </a:t>
            </a:r>
            <a:r>
              <a:rPr lang="en-US" altLang="zh-TW" sz="3200" dirty="0" smtClean="0"/>
              <a:t>workers.</a:t>
            </a:r>
            <a:endParaRPr lang="en-US" altLang="zh-TW" sz="3200" dirty="0"/>
          </a:p>
          <a:p>
            <a:pPr eaLnBrk="1" hangingPunct="1"/>
            <a:r>
              <a:rPr lang="en-US" altLang="zh-TW" sz="3200" dirty="0" smtClean="0"/>
              <a:t>Reception</a:t>
            </a:r>
            <a:r>
              <a:rPr lang="en-US" altLang="zh-TW" sz="3200" dirty="0"/>
              <a:t> </a:t>
            </a:r>
            <a:r>
              <a:rPr lang="en-US" altLang="zh-TW" sz="3200" dirty="0" smtClean="0"/>
              <a:t>and </a:t>
            </a:r>
            <a:r>
              <a:rPr lang="en-US" altLang="zh-TW" sz="3200" dirty="0"/>
              <a:t>production </a:t>
            </a:r>
            <a:r>
              <a:rPr lang="en-US" altLang="zh-TW" sz="3200" dirty="0" smtClean="0"/>
              <a:t>of knowledge and </a:t>
            </a:r>
            <a:r>
              <a:rPr lang="en-US" altLang="zh-TW" sz="3200" dirty="0"/>
              <a:t>information delivery are </a:t>
            </a:r>
            <a:r>
              <a:rPr lang="en-US" altLang="zh-TW" sz="3200" dirty="0" smtClean="0"/>
              <a:t>crucial.</a:t>
            </a:r>
            <a:endParaRPr lang="en-US" altLang="zh-TW" sz="3200" dirty="0"/>
          </a:p>
          <a:p>
            <a:pPr eaLnBrk="1" hangingPunct="1"/>
            <a:r>
              <a:rPr lang="en-US" altLang="zh-TW" sz="3200" dirty="0"/>
              <a:t>Future knowledge workers should </a:t>
            </a:r>
            <a:r>
              <a:rPr lang="en-US" altLang="zh-TW" sz="3200" dirty="0" smtClean="0"/>
              <a:t>not only have </a:t>
            </a:r>
            <a:r>
              <a:rPr lang="en-US" altLang="zh-TW" sz="3200" dirty="0"/>
              <a:t>the ability </a:t>
            </a:r>
            <a:r>
              <a:rPr lang="en-US" altLang="zh-TW" sz="3200" dirty="0" smtClean="0"/>
              <a:t>to acquire </a:t>
            </a:r>
            <a:r>
              <a:rPr lang="en-US" altLang="zh-TW" sz="3200" dirty="0"/>
              <a:t>information, but </a:t>
            </a:r>
            <a:r>
              <a:rPr lang="en-US" altLang="zh-TW" sz="3200" dirty="0" smtClean="0"/>
              <a:t>transform </a:t>
            </a:r>
            <a:r>
              <a:rPr lang="en-US" altLang="zh-TW" sz="3200" dirty="0"/>
              <a:t>it into knowledge </a:t>
            </a:r>
            <a:r>
              <a:rPr lang="en-US" altLang="zh-TW" sz="3200" dirty="0" smtClean="0"/>
              <a:t>which </a:t>
            </a:r>
            <a:r>
              <a:rPr lang="en-US" altLang="zh-TW" sz="3200" dirty="0"/>
              <a:t>empowers them to improve their livelihoods and contribute to the social and economic </a:t>
            </a:r>
            <a:r>
              <a:rPr lang="en-US" altLang="zh-TW" sz="3200" dirty="0" smtClean="0"/>
              <a:t>developments (</a:t>
            </a:r>
            <a:r>
              <a:rPr lang="en-US" altLang="zh-TW" sz="3200" dirty="0"/>
              <a:t>survival skills in </a:t>
            </a:r>
            <a:r>
              <a:rPr lang="en-US" altLang="zh-TW" sz="3200" dirty="0" smtClean="0"/>
              <a:t>21</a:t>
            </a:r>
            <a:r>
              <a:rPr lang="en-US" altLang="zh-TW" sz="3200" baseline="30000" dirty="0" smtClean="0"/>
              <a:t>st</a:t>
            </a:r>
            <a:r>
              <a:rPr lang="en-US" altLang="zh-TW" sz="3200" dirty="0" smtClean="0"/>
              <a:t> </a:t>
            </a:r>
            <a:r>
              <a:rPr lang="en-US" altLang="zh-TW" sz="3200" dirty="0"/>
              <a:t>century</a:t>
            </a:r>
            <a:r>
              <a:rPr lang="en-US" altLang="zh-TW" sz="3200" dirty="0" smtClean="0"/>
              <a:t>).</a:t>
            </a:r>
            <a:endParaRPr lang="en-US" altLang="zh-TW" sz="3200" dirty="0"/>
          </a:p>
          <a:p>
            <a:r>
              <a:rPr lang="en-US" altLang="zh-TW" sz="3200" dirty="0" smtClean="0"/>
              <a:t>The ability </a:t>
            </a:r>
            <a:r>
              <a:rPr lang="en-US" altLang="zh-TW" sz="3200" dirty="0"/>
              <a:t>of handling </a:t>
            </a:r>
            <a:r>
              <a:rPr lang="en-US" altLang="zh-TW" sz="3200" dirty="0" smtClean="0"/>
              <a:t>information and creating knowledge is needed.</a:t>
            </a:r>
            <a:endParaRPr lang="en-US" altLang="zh-TW" sz="3200" dirty="0"/>
          </a:p>
          <a:p>
            <a:pPr>
              <a:buNone/>
            </a:pPr>
            <a:endParaRPr lang="en-US" altLang="zh-TW" sz="32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277705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b="1" dirty="0">
                <a:solidFill>
                  <a:srgbClr val="0070C0"/>
                </a:solidFill>
              </a:rPr>
              <a:t>3. </a:t>
            </a:r>
            <a:r>
              <a:rPr lang="en-US" altLang="zh-TW" b="1" dirty="0" smtClean="0">
                <a:solidFill>
                  <a:srgbClr val="0070C0"/>
                </a:solidFill>
              </a:rPr>
              <a:t>Change in Learning Modes</a:t>
            </a:r>
            <a:endParaRPr lang="zh-TW" altLang="zh-TW" b="1" dirty="0">
              <a:solidFill>
                <a:srgbClr val="0070C0"/>
              </a:solidFill>
            </a:endParaRPr>
          </a:p>
        </p:txBody>
      </p:sp>
      <p:sp>
        <p:nvSpPr>
          <p:cNvPr id="931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sz="3200" dirty="0"/>
              <a:t>Sources of knowledge:</a:t>
            </a:r>
          </a:p>
          <a:p>
            <a:pPr lvl="1"/>
            <a:r>
              <a:rPr lang="en-US" altLang="zh-TW" dirty="0"/>
              <a:t>Schools</a:t>
            </a:r>
          </a:p>
          <a:p>
            <a:pPr lvl="1"/>
            <a:r>
              <a:rPr lang="en-US" altLang="zh-TW" dirty="0"/>
              <a:t>Mass media and other information </a:t>
            </a:r>
            <a:r>
              <a:rPr lang="en-US" altLang="zh-TW" dirty="0" smtClean="0"/>
              <a:t>platforms</a:t>
            </a:r>
            <a:endParaRPr lang="en-US" altLang="zh-TW" dirty="0"/>
          </a:p>
          <a:p>
            <a:pPr eaLnBrk="1" hangingPunct="1"/>
            <a:r>
              <a:rPr lang="en-US" altLang="zh-TW" sz="3200" dirty="0"/>
              <a:t>Online learning</a:t>
            </a:r>
          </a:p>
          <a:p>
            <a:r>
              <a:rPr lang="en-US" altLang="zh-TW" sz="3200" dirty="0" smtClean="0"/>
              <a:t>Self-learning </a:t>
            </a:r>
            <a:r>
              <a:rPr lang="en-US" altLang="zh-TW" sz="3200" dirty="0"/>
              <a:t>and </a:t>
            </a:r>
            <a:r>
              <a:rPr lang="en-US" altLang="zh-TW" sz="3200" dirty="0" smtClean="0"/>
              <a:t>lifelong learning </a:t>
            </a:r>
            <a:endParaRPr lang="en-US" altLang="zh-TW" sz="3200" dirty="0"/>
          </a:p>
          <a:p>
            <a:endParaRPr lang="en-US" altLang="zh-TW" sz="3200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lvl="1" eaLnBrk="1" hangingPunct="1"/>
            <a:endParaRPr lang="en-US" altLang="zh-TW" dirty="0"/>
          </a:p>
          <a:p>
            <a:pPr lvl="1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2769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70C0"/>
                </a:solidFill>
              </a:rPr>
              <a:t>4. </a:t>
            </a:r>
            <a:r>
              <a:rPr lang="en-US" altLang="en-US" b="1" dirty="0" smtClean="0">
                <a:solidFill>
                  <a:srgbClr val="0070C0"/>
                </a:solidFill>
              </a:rPr>
              <a:t>A Step towards a Smart </a:t>
            </a:r>
            <a:r>
              <a:rPr lang="en-US" altLang="en-US" b="1" dirty="0">
                <a:solidFill>
                  <a:srgbClr val="0070C0"/>
                </a:solidFill>
              </a:rPr>
              <a:t>City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rapid </a:t>
            </a:r>
            <a:r>
              <a:rPr lang="en-US" dirty="0"/>
              <a:t>increase in digital media use during the </a:t>
            </a:r>
            <a:r>
              <a:rPr lang="en-US" dirty="0" smtClean="0"/>
              <a:t>Pandemic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igital skills were enhanced greatly, the </a:t>
            </a:r>
            <a:r>
              <a:rPr lang="en-US" dirty="0"/>
              <a:t>pace of </a:t>
            </a:r>
            <a:r>
              <a:rPr lang="en-US" dirty="0" smtClean="0"/>
              <a:t>Hong Kong turning </a:t>
            </a:r>
            <a:r>
              <a:rPr lang="en-US" dirty="0"/>
              <a:t>into a smart </a:t>
            </a:r>
            <a:r>
              <a:rPr lang="en-US" dirty="0" smtClean="0"/>
              <a:t>city has been accelerated</a:t>
            </a:r>
            <a:endParaRPr lang="en-US" dirty="0"/>
          </a:p>
          <a:p>
            <a:r>
              <a:rPr lang="en-US" altLang="en-US" dirty="0"/>
              <a:t>UNESCO: “To be truly sustainable, smart cities must also be MIL Cities”</a:t>
            </a:r>
          </a:p>
          <a:p>
            <a:r>
              <a:rPr lang="en-US" altLang="en-US" dirty="0" smtClean="0"/>
              <a:t>All citizens should learn MIL and be equipped with media and information literacy</a:t>
            </a:r>
            <a:endParaRPr lang="en-US" altLang="en-US" dirty="0"/>
          </a:p>
          <a:p>
            <a:r>
              <a:rPr lang="en-US" altLang="en-US" dirty="0"/>
              <a:t>Media and Information Literacy (MIL) is necessary to </a:t>
            </a:r>
            <a:r>
              <a:rPr lang="en-US" altLang="en-US" dirty="0" smtClean="0"/>
              <a:t>cultivate </a:t>
            </a:r>
            <a:r>
              <a:rPr lang="en-US" altLang="en-US" dirty="0"/>
              <a:t>savvy media users/competent knowledge workers/smart citizens in smart cities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9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b="1" dirty="0">
                <a:solidFill>
                  <a:srgbClr val="0070C0"/>
                </a:solidFill>
              </a:rPr>
              <a:t>References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1452" y="154496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altLang="zh-TW" dirty="0">
              <a:sym typeface="Wingdings" panose="05000000000000000000" pitchFamily="2" charset="2"/>
            </a:endParaRPr>
          </a:p>
          <a:p>
            <a:r>
              <a:rPr lang="zh-TW" altLang="zh-HK" dirty="0"/>
              <a:t>李月蓮</a:t>
            </a:r>
            <a:r>
              <a:rPr lang="en-US" altLang="zh-HK" dirty="0"/>
              <a:t> (2012) </a:t>
            </a:r>
            <a:r>
              <a:rPr lang="zh-TW" altLang="zh-HK" dirty="0"/>
              <a:t>。〈邁向</a:t>
            </a:r>
            <a:r>
              <a:rPr lang="en-US" altLang="zh-HK" dirty="0"/>
              <a:t> Web 3.0 </a:t>
            </a:r>
            <a:r>
              <a:rPr lang="zh-TW" altLang="zh-HK" dirty="0"/>
              <a:t>的傳媒資訊素養〉。</a:t>
            </a:r>
            <a:r>
              <a:rPr lang="zh-HK" altLang="zh-HK" dirty="0"/>
              <a:t>《</a:t>
            </a:r>
            <a:r>
              <a:rPr lang="zh-TW" altLang="zh-HK" dirty="0"/>
              <a:t>傳媒透視</a:t>
            </a:r>
            <a:r>
              <a:rPr lang="zh-HK" altLang="zh-HK" dirty="0"/>
              <a:t>》</a:t>
            </a:r>
            <a:r>
              <a:rPr lang="zh-TW" altLang="zh-HK" dirty="0"/>
              <a:t>。六月號。擷取自網頁</a:t>
            </a:r>
            <a:r>
              <a:rPr lang="en-US" altLang="zh-HK" dirty="0"/>
              <a:t>https://app3.rthk.hk/mediadigest/content.php?aid=1267</a:t>
            </a:r>
            <a:endParaRPr lang="zh-TW" altLang="zh-HK" dirty="0"/>
          </a:p>
          <a:p>
            <a:r>
              <a:rPr lang="zh-TW" altLang="zh-HK" dirty="0"/>
              <a:t>李月蓮</a:t>
            </a:r>
            <a:r>
              <a:rPr lang="en-US" altLang="zh-HK" dirty="0"/>
              <a:t> (2013) </a:t>
            </a:r>
            <a:r>
              <a:rPr lang="zh-TW" altLang="zh-HK" dirty="0"/>
              <a:t>。〈傳媒資訊素養提升香港競爭力〉。</a:t>
            </a:r>
            <a:r>
              <a:rPr lang="zh-HK" altLang="zh-HK" dirty="0"/>
              <a:t>《</a:t>
            </a:r>
            <a:r>
              <a:rPr lang="zh-TW" altLang="zh-HK" dirty="0"/>
              <a:t>傳媒透視</a:t>
            </a:r>
            <a:r>
              <a:rPr lang="zh-HK" altLang="zh-HK" dirty="0"/>
              <a:t>》</a:t>
            </a:r>
            <a:r>
              <a:rPr lang="zh-TW" altLang="zh-HK" dirty="0"/>
              <a:t>。六月號。擷取自網頁</a:t>
            </a:r>
            <a:r>
              <a:rPr lang="en-US" altLang="zh-HK" dirty="0"/>
              <a:t>https://</a:t>
            </a:r>
            <a:r>
              <a:rPr lang="en-US" altLang="zh-HK" dirty="0" smtClean="0"/>
              <a:t>app3.rthk.hk/mediadigest/content.php?aid=1379</a:t>
            </a:r>
            <a:endParaRPr lang="zh-TW" altLang="zh-HK" dirty="0"/>
          </a:p>
          <a:p>
            <a:r>
              <a:rPr lang="zh-TW" altLang="zh-HK" dirty="0"/>
              <a:t>李月蓮</a:t>
            </a:r>
            <a:r>
              <a:rPr lang="en-US" altLang="zh-HK" dirty="0"/>
              <a:t> (2018) </a:t>
            </a:r>
            <a:r>
              <a:rPr lang="zh-TW" altLang="zh-HK" dirty="0"/>
              <a:t>。〈臨界時刻的媒介和信息素養〉。</a:t>
            </a:r>
            <a:r>
              <a:rPr lang="zh-HK" altLang="zh-HK" dirty="0"/>
              <a:t>《</a:t>
            </a:r>
            <a:r>
              <a:rPr lang="zh-TW" altLang="zh-HK" dirty="0"/>
              <a:t>傳媒透視</a:t>
            </a:r>
            <a:r>
              <a:rPr lang="zh-HK" altLang="zh-HK" dirty="0"/>
              <a:t>》</a:t>
            </a:r>
            <a:r>
              <a:rPr lang="zh-TW" altLang="zh-HK" dirty="0"/>
              <a:t>。一月號。擷取自網頁</a:t>
            </a:r>
            <a:r>
              <a:rPr lang="en-US" altLang="zh-HK" dirty="0"/>
              <a:t>https://app3.rthk.hk/mediadigest/content.php?aid=2135</a:t>
            </a:r>
            <a:endParaRPr lang="zh-TW" altLang="zh-HK" dirty="0"/>
          </a:p>
          <a:p>
            <a:r>
              <a:rPr lang="zh-TW" altLang="zh-HK" dirty="0"/>
              <a:t>許漢榮</a:t>
            </a:r>
            <a:r>
              <a:rPr lang="en-US" altLang="zh-HK" dirty="0"/>
              <a:t> (2016) </a:t>
            </a:r>
            <a:r>
              <a:rPr lang="zh-TW" altLang="zh-HK" dirty="0"/>
              <a:t>。〈資訊真假難辨，培養下一代媒體素養刻不容緩〉。</a:t>
            </a:r>
            <a:r>
              <a:rPr lang="zh-HK" altLang="zh-HK" dirty="0"/>
              <a:t>《</a:t>
            </a:r>
            <a:r>
              <a:rPr lang="zh-TW" altLang="zh-HK" dirty="0"/>
              <a:t>傳媒透</a:t>
            </a:r>
            <a:r>
              <a:rPr lang="zh-TW" altLang="zh-HK" dirty="0" smtClean="0"/>
              <a:t>視</a:t>
            </a:r>
            <a:r>
              <a:rPr lang="zh-HK" altLang="zh-HK" dirty="0" smtClean="0"/>
              <a:t>》</a:t>
            </a:r>
            <a:r>
              <a:rPr lang="zh-TW" altLang="zh-HK" dirty="0" smtClean="0"/>
              <a:t>。</a:t>
            </a:r>
            <a:r>
              <a:rPr lang="zh-TW" altLang="zh-HK" dirty="0"/>
              <a:t>十二月號。擷取自網頁</a:t>
            </a:r>
            <a:r>
              <a:rPr lang="en-US" altLang="zh-HK" dirty="0"/>
              <a:t>https://</a:t>
            </a:r>
            <a:r>
              <a:rPr lang="en-US" altLang="zh-HK" dirty="0" smtClean="0"/>
              <a:t>app3.rthk.hk/mediadigest/content.php?aid=2094</a:t>
            </a:r>
            <a:endParaRPr lang="zh-TW" altLang="zh-HK" dirty="0"/>
          </a:p>
          <a:p>
            <a:r>
              <a:rPr lang="zh-TW" altLang="zh-HK" dirty="0"/>
              <a:t>陳英杰</a:t>
            </a:r>
            <a:r>
              <a:rPr lang="en-US" altLang="zh-HK" dirty="0"/>
              <a:t> (2018) </a:t>
            </a:r>
            <a:r>
              <a:rPr lang="zh-TW" altLang="zh-HK" dirty="0"/>
              <a:t>。〈媒體素養教育的挑戰與實踐〉簡報。香港特區政府教育局。 擷取自網頁</a:t>
            </a:r>
            <a:r>
              <a:rPr lang="en-US" altLang="zh-HK" dirty="0"/>
              <a:t>https://www.edb.gov.hk/attachment/en/edu-system/primary-secondary/applicable-to-primary-secondary/it-in-edu/Information-Literacy/Seminar-201812/il-seminar-201812-hkfyg-tc.pdf</a:t>
            </a:r>
            <a:endParaRPr lang="zh-TW" altLang="zh-HK" dirty="0"/>
          </a:p>
          <a:p>
            <a:r>
              <a:rPr lang="zh-TW" altLang="zh-HK" dirty="0"/>
              <a:t>香港青年協會 </a:t>
            </a:r>
            <a:r>
              <a:rPr lang="en-GB" altLang="zh-HK" dirty="0"/>
              <a:t>(2017)</a:t>
            </a:r>
            <a:r>
              <a:rPr lang="zh-TW" altLang="zh-HK" dirty="0"/>
              <a:t>。《新媒體素養教材資源套》。香港：香港青年協會。</a:t>
            </a:r>
          </a:p>
          <a:p>
            <a:r>
              <a:rPr lang="zh-TW" altLang="zh-HK" dirty="0"/>
              <a:t>香港特別行政區政府教育局 </a:t>
            </a:r>
            <a:r>
              <a:rPr lang="en-GB" altLang="zh-HK" dirty="0"/>
              <a:t>(2019)</a:t>
            </a:r>
            <a:r>
              <a:rPr lang="zh-TW" altLang="zh-HK" dirty="0"/>
              <a:t>。〈媒體素養〉。《「三分鐘概念」動畫視像片段系列 </a:t>
            </a:r>
            <a:r>
              <a:rPr lang="en-GB" altLang="zh-HK" dirty="0"/>
              <a:t>(2019)</a:t>
            </a:r>
            <a:r>
              <a:rPr lang="zh-TW" altLang="zh-HK" dirty="0"/>
              <a:t>》。</a:t>
            </a:r>
            <a:r>
              <a:rPr lang="en-US" altLang="zh-HK" dirty="0"/>
              <a:t/>
            </a:r>
            <a:br>
              <a:rPr lang="en-US" altLang="zh-HK" dirty="0"/>
            </a:br>
            <a:r>
              <a:rPr lang="en-GB" altLang="zh-HK" dirty="0"/>
              <a:t>https://</a:t>
            </a:r>
            <a:r>
              <a:rPr lang="en-GB" altLang="zh-HK" dirty="0" smtClean="0"/>
              <a:t>www.edb.gov.hk/tc/curriculum-development/kla/pshe/references-and-resources/life-and-society/3-min-concept.html</a:t>
            </a:r>
            <a:endParaRPr lang="zh-TW" altLang="zh-HK" dirty="0"/>
          </a:p>
          <a:p>
            <a:r>
              <a:rPr lang="zh-TW" altLang="zh-HK" dirty="0"/>
              <a:t>蘇鑰機</a:t>
            </a:r>
            <a:r>
              <a:rPr lang="en-US" altLang="zh-HK" dirty="0"/>
              <a:t> (2011) </a:t>
            </a:r>
            <a:r>
              <a:rPr lang="zh-TW" altLang="zh-HK" dirty="0"/>
              <a:t>。〈探索新聞的本質〉。</a:t>
            </a:r>
            <a:r>
              <a:rPr lang="zh-HK" altLang="zh-HK" dirty="0"/>
              <a:t>《</a:t>
            </a:r>
            <a:r>
              <a:rPr lang="zh-TW" altLang="zh-HK" dirty="0"/>
              <a:t>明報</a:t>
            </a:r>
            <a:r>
              <a:rPr lang="zh-HK" altLang="zh-HK" dirty="0"/>
              <a:t>》</a:t>
            </a:r>
            <a:r>
              <a:rPr lang="zh-TW" altLang="zh-HK" dirty="0"/>
              <a:t>。擷取自網頁</a:t>
            </a:r>
            <a:r>
              <a:rPr lang="en-US" altLang="zh-HK" dirty="0"/>
              <a:t>http://</a:t>
            </a:r>
            <a:r>
              <a:rPr lang="en-US" altLang="zh-HK" dirty="0" smtClean="0"/>
              <a:t>mediamobserver.blogspot.com/2011/06/30052011.html</a:t>
            </a:r>
            <a:endParaRPr lang="zh-TW" altLang="zh-HK" dirty="0"/>
          </a:p>
          <a:p>
            <a:r>
              <a:rPr lang="en-US" altLang="zh-HK" dirty="0"/>
              <a:t>Grizzle, A. et al. (2021</a:t>
            </a:r>
            <a:r>
              <a:rPr lang="en-US" altLang="zh-HK" i="1" dirty="0"/>
              <a:t>). </a:t>
            </a:r>
            <a:r>
              <a:rPr lang="en-US" altLang="zh-HK" dirty="0"/>
              <a:t>Media and information literate citizens: think critically, click wisely. (Media and Information Literacy Curriculum for Educators and Learners -Second Edition). </a:t>
            </a:r>
            <a:r>
              <a:rPr lang="en-US" altLang="zh-HK" i="1" dirty="0"/>
              <a:t>UNESCO.org.</a:t>
            </a:r>
            <a:r>
              <a:rPr lang="en-US" altLang="zh-HK" dirty="0"/>
              <a:t> Retrieved from https://unesdoc.unesco.org/ark:/</a:t>
            </a:r>
            <a:r>
              <a:rPr lang="en-US" altLang="zh-HK" dirty="0" smtClean="0"/>
              <a:t>48223/pf0000377068 </a:t>
            </a:r>
            <a:endParaRPr lang="zh-TW" altLang="zh-HK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966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44904"/>
            <a:ext cx="9144000" cy="104218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4400" b="1" dirty="0">
                <a:latin typeface="+mn-lt"/>
              </a:rPr>
              <a:t>Essential Skills in the 21</a:t>
            </a:r>
            <a:r>
              <a:rPr lang="en-US" altLang="zh-TW" sz="4400" b="1" baseline="30000" dirty="0">
                <a:latin typeface="+mn-lt"/>
              </a:rPr>
              <a:t>st</a:t>
            </a:r>
            <a:r>
              <a:rPr lang="en-US" altLang="zh-TW" sz="4400" b="1" dirty="0">
                <a:latin typeface="+mn-lt"/>
              </a:rPr>
              <a:t> Century</a:t>
            </a:r>
            <a:endParaRPr lang="zh-TW" altLang="en-US" sz="4400" b="1" dirty="0">
              <a:latin typeface="+mn-lt"/>
            </a:endParaRPr>
          </a:p>
        </p:txBody>
      </p:sp>
      <p:sp>
        <p:nvSpPr>
          <p:cNvPr id="96259" name="副標題 2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>
          <a:xfrm>
            <a:off x="1524000" y="2599502"/>
            <a:ext cx="9144000" cy="2991267"/>
          </a:xfrm>
        </p:spPr>
        <p:txBody>
          <a:bodyPr>
            <a:noAutofit/>
          </a:bodyPr>
          <a:lstStyle/>
          <a:p>
            <a:pPr algn="l"/>
            <a:r>
              <a:rPr lang="en-US" altLang="zh-TW" sz="3200" dirty="0" smtClean="0"/>
              <a:t>Discussion:</a:t>
            </a:r>
          </a:p>
          <a:p>
            <a:pPr algn="l"/>
            <a:endParaRPr lang="en-US" altLang="zh-TW" sz="3200" dirty="0"/>
          </a:p>
          <a:p>
            <a:pPr algn="l"/>
            <a:r>
              <a:rPr lang="en-US" altLang="zh-TW" sz="3200" dirty="0" smtClean="0"/>
              <a:t>Do </a:t>
            </a:r>
            <a:r>
              <a:rPr lang="en-US" altLang="zh-TW" sz="3200" dirty="0"/>
              <a:t>you agree that media and information literacy is an essential skill in the 21</a:t>
            </a:r>
            <a:r>
              <a:rPr lang="en-US" altLang="zh-TW" sz="3200" baseline="30000" dirty="0"/>
              <a:t>st</a:t>
            </a:r>
            <a:r>
              <a:rPr lang="en-US" altLang="zh-TW" sz="3200" dirty="0"/>
              <a:t> century?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06403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8778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4400" b="1" dirty="0">
                <a:latin typeface="+mn-lt"/>
              </a:rPr>
              <a:t>What is Media and Information Literacy (MIL)?</a:t>
            </a:r>
            <a:endParaRPr lang="zh-TW" altLang="en-US" sz="4400" b="1" dirty="0">
              <a:latin typeface="+mn-lt"/>
            </a:endParaRPr>
          </a:p>
        </p:txBody>
      </p:sp>
      <p:sp>
        <p:nvSpPr>
          <p:cNvPr id="4" name="內容版面配置區 2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>
          <a:xfrm>
            <a:off x="1524000" y="3227464"/>
            <a:ext cx="9144000" cy="1655762"/>
          </a:xfrm>
        </p:spPr>
        <p:txBody>
          <a:bodyPr>
            <a:normAutofit fontScale="85000" lnSpcReduction="10000"/>
          </a:bodyPr>
          <a:lstStyle/>
          <a:p>
            <a:pPr algn="l">
              <a:spcBef>
                <a:spcPct val="20000"/>
              </a:spcBef>
              <a:buClr>
                <a:srgbClr val="330066"/>
              </a:buClr>
              <a:buSzPct val="70000"/>
              <a:defRPr/>
            </a:pPr>
            <a:r>
              <a:rPr lang="en-US" altLang="zh-TW" sz="3000" dirty="0">
                <a:solidFill>
                  <a:srgbClr val="000000"/>
                </a:solidFill>
                <a:latin typeface="Arial"/>
              </a:rPr>
              <a:t>Media and Information Literacy (MIL) is a compound </a:t>
            </a:r>
            <a:r>
              <a:rPr lang="en-US" altLang="zh-TW" sz="3000" dirty="0" smtClean="0">
                <a:solidFill>
                  <a:srgbClr val="000000"/>
                </a:solidFill>
                <a:latin typeface="Arial"/>
              </a:rPr>
              <a:t>concept.</a:t>
            </a:r>
            <a:endParaRPr lang="en-US" altLang="zh-TW" sz="3000" dirty="0">
              <a:solidFill>
                <a:srgbClr val="000000"/>
              </a:solidFill>
              <a:latin typeface="Arial"/>
            </a:endParaRPr>
          </a:p>
          <a:p>
            <a:pPr algn="l">
              <a:spcBef>
                <a:spcPct val="20000"/>
              </a:spcBef>
              <a:buClr>
                <a:srgbClr val="330066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US" altLang="zh-TW" sz="3000" dirty="0">
              <a:solidFill>
                <a:srgbClr val="000000"/>
              </a:solidFill>
              <a:latin typeface="Arial"/>
            </a:endParaRPr>
          </a:p>
          <a:p>
            <a:pPr algn="l">
              <a:defRPr/>
            </a:pPr>
            <a:r>
              <a:rPr lang="en-US" altLang="zh-TW" sz="3200" dirty="0"/>
              <a:t>MIL = Media Literacy + Information Literacy + </a:t>
            </a:r>
            <a:r>
              <a:rPr lang="en-US" altLang="zh-TW" sz="3200" dirty="0" smtClean="0"/>
              <a:t>Information </a:t>
            </a:r>
            <a:r>
              <a:rPr lang="en-US" altLang="zh-TW" sz="3200" dirty="0"/>
              <a:t>and Communications Technology Skills</a:t>
            </a:r>
          </a:p>
          <a:p>
            <a:pPr>
              <a:buNone/>
              <a:defRPr/>
            </a:pPr>
            <a:endParaRPr lang="en-US" altLang="zh-TW" sz="3200" dirty="0"/>
          </a:p>
          <a:p>
            <a:pPr>
              <a:spcBef>
                <a:spcPct val="20000"/>
              </a:spcBef>
              <a:buClr>
                <a:srgbClr val="330066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US" altLang="zh-TW" sz="3000" dirty="0">
              <a:solidFill>
                <a:srgbClr val="000000"/>
              </a:solidFill>
              <a:latin typeface="Arial"/>
            </a:endParaRPr>
          </a:p>
          <a:p>
            <a:pPr marL="0" indent="0">
              <a:spcBef>
                <a:spcPct val="20000"/>
              </a:spcBef>
              <a:buClr>
                <a:srgbClr val="330066"/>
              </a:buClr>
              <a:buSzPct val="70000"/>
              <a:buNone/>
              <a:defRPr/>
            </a:pPr>
            <a:endParaRPr lang="en-US" altLang="zh-TW" sz="3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42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b="1" dirty="0">
                <a:solidFill>
                  <a:srgbClr val="0070C0"/>
                </a:solidFill>
              </a:rPr>
              <a:t>Be Media and Information Literate</a:t>
            </a:r>
            <a:endParaRPr lang="zh-HK" altLang="en-US" b="1" dirty="0">
              <a:solidFill>
                <a:srgbClr val="0070C0"/>
              </a:solidFill>
            </a:endParaRPr>
          </a:p>
        </p:txBody>
      </p:sp>
      <p:sp>
        <p:nvSpPr>
          <p:cNvPr id="3" name="內容版面配置區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altLang="zh-TW" sz="3000" dirty="0">
                <a:latin typeface="Arial"/>
              </a:rPr>
              <a:t>MIL is </a:t>
            </a:r>
            <a:r>
              <a:rPr lang="en-US" altLang="zh-TW" sz="3000" dirty="0" smtClean="0">
                <a:latin typeface="Arial"/>
              </a:rPr>
              <a:t>a set of competencies to search for, understand</a:t>
            </a:r>
            <a:r>
              <a:rPr lang="en-US" altLang="zh-TW" sz="3000" dirty="0">
                <a:latin typeface="Arial"/>
              </a:rPr>
              <a:t>, </a:t>
            </a:r>
            <a:r>
              <a:rPr lang="en-US" altLang="zh-TW" sz="3000" dirty="0" err="1" smtClean="0">
                <a:latin typeface="Arial"/>
              </a:rPr>
              <a:t>analyse</a:t>
            </a:r>
            <a:r>
              <a:rPr lang="en-US" altLang="zh-TW" sz="3000" dirty="0" smtClean="0">
                <a:latin typeface="Arial"/>
              </a:rPr>
              <a:t>, use and create media </a:t>
            </a:r>
            <a:r>
              <a:rPr lang="en-US" altLang="zh-TW" sz="3000" dirty="0">
                <a:latin typeface="Arial"/>
              </a:rPr>
              <a:t>messages and information </a:t>
            </a:r>
            <a:r>
              <a:rPr lang="en-US" altLang="zh-TW" sz="3000" dirty="0" smtClean="0">
                <a:latin typeface="Arial"/>
              </a:rPr>
              <a:t>in </a:t>
            </a:r>
            <a:r>
              <a:rPr lang="en-US" altLang="zh-TW" sz="3000" dirty="0">
                <a:latin typeface="Arial"/>
              </a:rPr>
              <a:t>a critical and effective </a:t>
            </a:r>
            <a:r>
              <a:rPr lang="en-US" altLang="zh-TW" sz="3000" dirty="0" smtClean="0">
                <a:latin typeface="Arial"/>
              </a:rPr>
              <a:t>way. </a:t>
            </a:r>
          </a:p>
          <a:p>
            <a:pPr>
              <a:spcBef>
                <a:spcPct val="20000"/>
              </a:spcBef>
              <a:buClr>
                <a:srgbClr val="330066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altLang="zh-TW" sz="3000" dirty="0" smtClean="0">
                <a:latin typeface="Arial"/>
              </a:rPr>
              <a:t>A person equipped with media and information literacy  should </a:t>
            </a:r>
            <a:r>
              <a:rPr lang="en-US" altLang="zh-TW" sz="3000" dirty="0">
                <a:latin typeface="Arial"/>
              </a:rPr>
              <a:t>be able to </a:t>
            </a:r>
            <a:r>
              <a:rPr lang="en-US" altLang="zh-TW" sz="3000" dirty="0" smtClean="0">
                <a:latin typeface="Arial"/>
              </a:rPr>
              <a:t>handle </a:t>
            </a:r>
            <a:r>
              <a:rPr lang="en-US" altLang="zh-TW" sz="3000" dirty="0">
                <a:latin typeface="Arial"/>
              </a:rPr>
              <a:t>messages </a:t>
            </a:r>
            <a:r>
              <a:rPr lang="en-US" altLang="zh-TW" sz="3000" dirty="0" smtClean="0">
                <a:latin typeface="Arial"/>
              </a:rPr>
              <a:t>from </a:t>
            </a:r>
            <a:r>
              <a:rPr lang="en-US" altLang="zh-TW" sz="3000" dirty="0">
                <a:latin typeface="Arial"/>
              </a:rPr>
              <a:t>different </a:t>
            </a:r>
            <a:r>
              <a:rPr lang="en-US" altLang="zh-TW" sz="3000" dirty="0" smtClean="0">
                <a:latin typeface="Arial"/>
              </a:rPr>
              <a:t>sources, such as mass </a:t>
            </a:r>
            <a:r>
              <a:rPr lang="en-US" altLang="zh-TW" sz="3000" dirty="0">
                <a:latin typeface="Arial"/>
              </a:rPr>
              <a:t>media</a:t>
            </a:r>
            <a:r>
              <a:rPr lang="en-US" altLang="zh-TW" sz="3000" dirty="0" smtClean="0">
                <a:latin typeface="Arial"/>
              </a:rPr>
              <a:t>, the Internet, </a:t>
            </a:r>
            <a:r>
              <a:rPr lang="en-US" altLang="zh-TW" sz="3000" dirty="0">
                <a:latin typeface="Arial"/>
              </a:rPr>
              <a:t>social media, libraries, </a:t>
            </a:r>
            <a:r>
              <a:rPr lang="en-US" altLang="zh-TW" sz="3000" dirty="0" smtClean="0">
                <a:latin typeface="Arial"/>
              </a:rPr>
              <a:t>databases, museums, etc.</a:t>
            </a:r>
            <a:endParaRPr lang="zh-TW" altLang="en-US" sz="3000" dirty="0">
              <a:latin typeface="Arial"/>
            </a:endParaRPr>
          </a:p>
          <a:p>
            <a:pPr marL="0" indent="0">
              <a:buNone/>
              <a:defRPr/>
            </a:pP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9260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Key Components of MIL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Search for and Select </a:t>
            </a:r>
            <a:r>
              <a:rPr lang="en-US" dirty="0"/>
              <a:t>Media and Information</a:t>
            </a:r>
          </a:p>
          <a:p>
            <a:pPr lvl="1"/>
            <a:r>
              <a:rPr lang="en-US" dirty="0" smtClean="0"/>
              <a:t>Information Search; </a:t>
            </a:r>
            <a:r>
              <a:rPr lang="en-US" dirty="0"/>
              <a:t>Attention Management</a:t>
            </a:r>
          </a:p>
          <a:p>
            <a:pPr lvl="1"/>
            <a:endParaRPr lang="en-US" dirty="0"/>
          </a:p>
          <a:p>
            <a:r>
              <a:rPr lang="en-US" dirty="0" smtClean="0"/>
              <a:t>Ability to Understand, </a:t>
            </a:r>
            <a:r>
              <a:rPr lang="en-US" dirty="0" err="1" smtClean="0"/>
              <a:t>Analyse</a:t>
            </a:r>
            <a:r>
              <a:rPr lang="en-US" dirty="0" smtClean="0"/>
              <a:t> and Integrate </a:t>
            </a:r>
            <a:r>
              <a:rPr lang="en-US" dirty="0"/>
              <a:t>Media and Information</a:t>
            </a:r>
          </a:p>
          <a:p>
            <a:pPr lvl="1"/>
            <a:r>
              <a:rPr lang="en-US" dirty="0" smtClean="0"/>
              <a:t>Understand, Evaluate </a:t>
            </a:r>
            <a:r>
              <a:rPr lang="en-US" dirty="0"/>
              <a:t>and </a:t>
            </a:r>
            <a:r>
              <a:rPr lang="en-US" dirty="0" err="1" smtClean="0"/>
              <a:t>Analyse</a:t>
            </a:r>
            <a:r>
              <a:rPr lang="en-US" dirty="0" smtClean="0"/>
              <a:t>; </a:t>
            </a:r>
            <a:r>
              <a:rPr lang="en-US" dirty="0" err="1" smtClean="0"/>
              <a:t>Organise</a:t>
            </a:r>
            <a:r>
              <a:rPr lang="en-US" dirty="0" smtClean="0"/>
              <a:t> and Integrate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Ability to Communicate, Use and Create Media </a:t>
            </a:r>
            <a:r>
              <a:rPr lang="en-US" dirty="0"/>
              <a:t>and Information</a:t>
            </a:r>
          </a:p>
          <a:p>
            <a:pPr lvl="1"/>
            <a:r>
              <a:rPr lang="en-US" dirty="0" smtClean="0"/>
              <a:t>Communicate, </a:t>
            </a:r>
            <a:r>
              <a:rPr lang="en-US" dirty="0"/>
              <a:t>Use and </a:t>
            </a:r>
            <a:r>
              <a:rPr lang="en-US" dirty="0" smtClean="0"/>
              <a:t>Participate; Create and Understand;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dirty="0" smtClean="0"/>
              <a:t>Monitor </a:t>
            </a:r>
            <a:r>
              <a:rPr lang="en-US" dirty="0"/>
              <a:t>and Influence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17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97537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4400" b="1" dirty="0">
                <a:latin typeface="Arial" panose="020B0604020202020204" pitchFamily="34" charset="0"/>
                <a:sym typeface="Wingdings" panose="05000000000000000000" pitchFamily="2" charset="2"/>
              </a:rPr>
              <a:t>Why do we </a:t>
            </a:r>
            <a:r>
              <a:rPr lang="en-US" altLang="zh-TW" sz="4400" b="1" dirty="0" smtClean="0">
                <a:latin typeface="Arial" panose="020B0604020202020204" pitchFamily="34" charset="0"/>
                <a:sym typeface="Wingdings" panose="05000000000000000000" pitchFamily="2" charset="2"/>
              </a:rPr>
              <a:t>learn </a:t>
            </a:r>
            <a:r>
              <a:rPr lang="en-US" altLang="zh-TW" sz="4400" b="1" dirty="0">
                <a:latin typeface="Arial" panose="020B0604020202020204" pitchFamily="34" charset="0"/>
                <a:sym typeface="Wingdings" panose="05000000000000000000" pitchFamily="2" charset="2"/>
              </a:rPr>
              <a:t>about MIL?</a:t>
            </a:r>
            <a:endParaRPr lang="zh-TW" altLang="en-US" sz="4400" b="1" dirty="0">
              <a:latin typeface="+mn-lt"/>
            </a:endParaRPr>
          </a:p>
        </p:txBody>
      </p:sp>
      <p:sp>
        <p:nvSpPr>
          <p:cNvPr id="4" name="副標題 6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>
          <a:xfrm>
            <a:off x="1524000" y="2540746"/>
            <a:ext cx="8637917" cy="218653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TW" sz="2800" dirty="0">
                <a:sym typeface="Wingdings" panose="05000000000000000000" pitchFamily="2" charset="2"/>
              </a:rPr>
              <a:t>Find out why we need </a:t>
            </a:r>
            <a:r>
              <a:rPr lang="en-US" altLang="zh-TW" sz="2800" dirty="0" smtClean="0">
                <a:sym typeface="Wingdings" panose="05000000000000000000" pitchFamily="2" charset="2"/>
              </a:rPr>
              <a:t>MIL </a:t>
            </a:r>
            <a:r>
              <a:rPr lang="en-US" altLang="zh-TW" sz="2800" dirty="0">
                <a:sym typeface="Wingdings" panose="05000000000000000000" pitchFamily="2" charset="2"/>
              </a:rPr>
              <a:t>from 4 </a:t>
            </a:r>
            <a:r>
              <a:rPr lang="en-US" altLang="zh-TW" sz="2800" dirty="0" smtClean="0">
                <a:sym typeface="Wingdings" panose="05000000000000000000" pitchFamily="2" charset="2"/>
              </a:rPr>
              <a:t>aspects:</a:t>
            </a:r>
            <a:endParaRPr lang="zh-HK" altLang="en-US" sz="2800" dirty="0"/>
          </a:p>
          <a:p>
            <a:pPr marL="514350" indent="-514350" algn="l">
              <a:buFont typeface="+mj-lt"/>
              <a:buAutoNum type="arabicPeriod"/>
            </a:pPr>
            <a:r>
              <a:rPr lang="en-US" altLang="zh-CN" sz="2800" dirty="0" smtClean="0"/>
              <a:t>New </a:t>
            </a:r>
            <a:r>
              <a:rPr lang="en-US" altLang="zh-TW" sz="2800" dirty="0" smtClean="0"/>
              <a:t>developments </a:t>
            </a:r>
            <a:r>
              <a:rPr lang="en-US" altLang="zh-TW" sz="2800" dirty="0"/>
              <a:t>of digital </a:t>
            </a:r>
            <a:r>
              <a:rPr lang="en-US" altLang="zh-TW" sz="2800" dirty="0" smtClean="0"/>
              <a:t>technologies</a:t>
            </a:r>
            <a:endParaRPr lang="en-US" altLang="zh-TW" sz="2800" dirty="0"/>
          </a:p>
          <a:p>
            <a:pPr marL="514350" indent="-514350" algn="l">
              <a:buFont typeface="+mj-lt"/>
              <a:buAutoNum type="arabicPeriod"/>
            </a:pPr>
            <a:r>
              <a:rPr lang="en-US" altLang="zh-TW" sz="2800" dirty="0" smtClean="0"/>
              <a:t>Transition into </a:t>
            </a:r>
            <a:r>
              <a:rPr lang="en-US" altLang="zh-TW" sz="2800" dirty="0"/>
              <a:t>a knowledge society</a:t>
            </a:r>
          </a:p>
          <a:p>
            <a:pPr marL="514350" indent="-514350" algn="l">
              <a:buFont typeface="+mj-lt"/>
              <a:buAutoNum type="arabicPeriod"/>
            </a:pPr>
            <a:r>
              <a:rPr lang="pt-BR" altLang="zh-TW" sz="2800" dirty="0" smtClean="0"/>
              <a:t>Changes </a:t>
            </a:r>
            <a:r>
              <a:rPr lang="pt-BR" altLang="zh-TW" sz="2800" dirty="0"/>
              <a:t>in learning </a:t>
            </a:r>
            <a:r>
              <a:rPr lang="pt-BR" altLang="zh-TW" sz="2800" dirty="0" smtClean="0"/>
              <a:t>modes</a:t>
            </a:r>
            <a:endParaRPr lang="en-US" altLang="zh-TW" sz="2800" dirty="0"/>
          </a:p>
          <a:p>
            <a:pPr marL="514350" indent="-514350" algn="l">
              <a:buFont typeface="+mj-lt"/>
              <a:buAutoNum type="arabicPeriod"/>
            </a:pPr>
            <a:r>
              <a:rPr lang="pt-BR" altLang="zh-TW" sz="2800" dirty="0" smtClean="0"/>
              <a:t>A step towards </a:t>
            </a:r>
            <a:r>
              <a:rPr lang="pt-BR" altLang="zh-TW" sz="2800" dirty="0"/>
              <a:t>a smart city</a:t>
            </a:r>
            <a:endParaRPr lang="en-US" altLang="zh-TW" sz="2800" dirty="0"/>
          </a:p>
          <a:p>
            <a:pPr algn="l"/>
            <a:endParaRPr lang="en-US" altLang="zh-TW" dirty="0"/>
          </a:p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0771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rgbClr val="0070C0"/>
                </a:solidFill>
              </a:rPr>
              <a:t>1. New Developments of Digital Technologies</a:t>
            </a:r>
            <a:endParaRPr 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altLang="zh-HK" dirty="0"/>
              <a:t>Web 1.0: </a:t>
            </a:r>
            <a:r>
              <a:rPr lang="en-US" altLang="zh-TW" dirty="0" smtClean="0"/>
              <a:t>I</a:t>
            </a:r>
            <a:r>
              <a:rPr lang="en-US" altLang="zh-HK" dirty="0" smtClean="0"/>
              <a:t>nformation-centric (The Internet)</a:t>
            </a:r>
            <a:endParaRPr lang="en-US" altLang="zh-HK" dirty="0"/>
          </a:p>
          <a:p>
            <a:r>
              <a:rPr lang="en-US" altLang="zh-HK" dirty="0"/>
              <a:t>Web 2.0: </a:t>
            </a:r>
            <a:r>
              <a:rPr lang="en-US" altLang="zh-TW" dirty="0" smtClean="0"/>
              <a:t>P</a:t>
            </a:r>
            <a:r>
              <a:rPr lang="en-US" altLang="zh-HK" dirty="0" smtClean="0"/>
              <a:t>eople-centric (Social </a:t>
            </a:r>
            <a:r>
              <a:rPr lang="en-US" altLang="zh-HK" dirty="0"/>
              <a:t>n</a:t>
            </a:r>
            <a:r>
              <a:rPr lang="en-US" altLang="zh-HK" dirty="0" smtClean="0"/>
              <a:t>etworking sites)</a:t>
            </a:r>
            <a:endParaRPr lang="en-US" altLang="zh-HK" dirty="0"/>
          </a:p>
          <a:p>
            <a:r>
              <a:rPr lang="en-US" altLang="zh-HK" dirty="0"/>
              <a:t>Web 3.0: </a:t>
            </a:r>
            <a:r>
              <a:rPr lang="en-US" altLang="zh-TW" dirty="0" smtClean="0"/>
              <a:t>M</a:t>
            </a:r>
            <a:r>
              <a:rPr lang="en-US" altLang="zh-HK" dirty="0" smtClean="0"/>
              <a:t>achine-centric (Semantic </a:t>
            </a:r>
            <a:r>
              <a:rPr lang="en-US" altLang="zh-HK" dirty="0"/>
              <a:t>Web)</a:t>
            </a:r>
          </a:p>
          <a:p>
            <a:endParaRPr lang="en-US" altLang="zh-HK" dirty="0"/>
          </a:p>
          <a:p>
            <a:r>
              <a:rPr lang="en-US" altLang="zh-HK" dirty="0"/>
              <a:t>Web 4.0: </a:t>
            </a:r>
            <a:r>
              <a:rPr lang="en-US" altLang="zh-TW" dirty="0" smtClean="0"/>
              <a:t>A</a:t>
            </a:r>
            <a:r>
              <a:rPr lang="en-US" altLang="zh-HK" dirty="0" smtClean="0"/>
              <a:t>gent-centric (Any</a:t>
            </a:r>
            <a:r>
              <a:rPr lang="en-US" altLang="zh-TW" dirty="0" smtClean="0"/>
              <a:t>where</a:t>
            </a:r>
            <a:r>
              <a:rPr lang="en-US" altLang="zh-HK" dirty="0" smtClean="0"/>
              <a:t>)</a:t>
            </a:r>
            <a:endParaRPr lang="en-US" altLang="zh-HK" dirty="0"/>
          </a:p>
          <a:p>
            <a:r>
              <a:rPr lang="en-US" altLang="zh-HK" dirty="0"/>
              <a:t>Beyond Web 4.0</a:t>
            </a:r>
          </a:p>
          <a:p>
            <a:endParaRPr lang="en-US" altLang="zh-HK" dirty="0"/>
          </a:p>
          <a:p>
            <a:endParaRPr lang="en-US" altLang="zh-HK" dirty="0"/>
          </a:p>
          <a:p>
            <a:endParaRPr 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Online media, </a:t>
            </a:r>
            <a:r>
              <a:rPr lang="en-US" dirty="0" smtClean="0"/>
              <a:t>websites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Social </a:t>
            </a:r>
            <a:r>
              <a:rPr lang="en-US" dirty="0"/>
              <a:t>media, </a:t>
            </a:r>
            <a:r>
              <a:rPr lang="en-US" dirty="0" smtClean="0"/>
              <a:t>Search </a:t>
            </a:r>
            <a:r>
              <a:rPr lang="en-US" dirty="0"/>
              <a:t>engines, blogs, </a:t>
            </a:r>
            <a:r>
              <a:rPr lang="en-US" dirty="0" smtClean="0"/>
              <a:t>Wikipedia, YouTube</a:t>
            </a:r>
            <a:endParaRPr lang="en-US" dirty="0"/>
          </a:p>
          <a:p>
            <a:r>
              <a:rPr lang="en-US" dirty="0"/>
              <a:t>Smartphones &amp; </a:t>
            </a:r>
            <a:r>
              <a:rPr lang="en-US" dirty="0" smtClean="0"/>
              <a:t>Apps</a:t>
            </a:r>
            <a:r>
              <a:rPr lang="en-US" dirty="0"/>
              <a:t>, </a:t>
            </a:r>
            <a:r>
              <a:rPr lang="en-US" dirty="0" smtClean="0"/>
              <a:t>Cloud </a:t>
            </a:r>
            <a:r>
              <a:rPr lang="en-US" dirty="0"/>
              <a:t>computing, </a:t>
            </a:r>
            <a:r>
              <a:rPr lang="en-US" dirty="0" smtClean="0"/>
              <a:t>Big </a:t>
            </a:r>
            <a:r>
              <a:rPr lang="en-US" dirty="0"/>
              <a:t>D</a:t>
            </a:r>
            <a:r>
              <a:rPr lang="en-US" dirty="0" smtClean="0"/>
              <a:t>ata</a:t>
            </a:r>
            <a:r>
              <a:rPr lang="en-US" dirty="0"/>
              <a:t>, </a:t>
            </a:r>
            <a:r>
              <a:rPr lang="en-US" dirty="0" smtClean="0"/>
              <a:t>Robots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Algorithm</a:t>
            </a:r>
            <a:r>
              <a:rPr lang="en-US" dirty="0"/>
              <a:t>, AI</a:t>
            </a:r>
          </a:p>
          <a:p>
            <a:r>
              <a:rPr lang="en-US" altLang="zh-TW" dirty="0"/>
              <a:t>Voice assistant application (e.g., Siri), </a:t>
            </a:r>
            <a:r>
              <a:rPr lang="en-US" altLang="zh-TW" dirty="0" smtClean="0"/>
              <a:t>Advanced </a:t>
            </a:r>
            <a:r>
              <a:rPr lang="en-US" altLang="zh-TW" dirty="0"/>
              <a:t>AI, </a:t>
            </a:r>
            <a:r>
              <a:rPr lang="en-US" altLang="zh-TW" dirty="0" err="1"/>
              <a:t>IoTs</a:t>
            </a:r>
            <a:r>
              <a:rPr lang="en-US" altLang="zh-TW" dirty="0"/>
              <a:t>, </a:t>
            </a:r>
            <a:r>
              <a:rPr lang="en-US" altLang="zh-TW" dirty="0" err="1" smtClean="0"/>
              <a:t>Chatbots</a:t>
            </a:r>
            <a:endParaRPr lang="en-US" altLang="zh-TW" dirty="0"/>
          </a:p>
          <a:p>
            <a:r>
              <a:rPr lang="en-US" dirty="0" err="1"/>
              <a:t>Metaverse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56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solidFill>
                  <a:srgbClr val="0070C0"/>
                </a:solidFill>
              </a:rPr>
              <a:t>1. </a:t>
            </a:r>
            <a:r>
              <a:rPr lang="en-US" altLang="zh-TW" sz="3600" b="1" dirty="0" smtClean="0">
                <a:solidFill>
                  <a:srgbClr val="0070C0"/>
                </a:solidFill>
              </a:rPr>
              <a:t>New Developments of </a:t>
            </a:r>
            <a:r>
              <a:rPr lang="en-US" altLang="zh-TW" sz="3600" b="1" smtClean="0">
                <a:solidFill>
                  <a:srgbClr val="0070C0"/>
                </a:solidFill>
              </a:rPr>
              <a:t>Digital Technologies (</a:t>
            </a:r>
            <a:r>
              <a:rPr lang="en-US" altLang="zh-TW" sz="3600" b="1" dirty="0" smtClean="0">
                <a:solidFill>
                  <a:srgbClr val="0070C0"/>
                </a:solidFill>
              </a:rPr>
              <a:t>cont</a:t>
            </a:r>
            <a:r>
              <a:rPr lang="en-US" altLang="zh-TW" sz="3600" b="1" dirty="0">
                <a:solidFill>
                  <a:srgbClr val="0070C0"/>
                </a:solidFill>
              </a:rPr>
              <a:t>.)</a:t>
            </a:r>
            <a:endParaRPr 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1st Challenge: How to </a:t>
            </a:r>
            <a:r>
              <a:rPr lang="en-US" altLang="zh-TW" dirty="0" smtClean="0"/>
              <a:t>Cope with New </a:t>
            </a:r>
            <a:r>
              <a:rPr lang="en-US" altLang="zh-TW" dirty="0"/>
              <a:t>Media? </a:t>
            </a:r>
          </a:p>
          <a:p>
            <a:r>
              <a:rPr lang="en-US" altLang="zh-TW" dirty="0" smtClean="0"/>
              <a:t>New communication </a:t>
            </a:r>
            <a:r>
              <a:rPr lang="en-US" altLang="zh-TW" dirty="0"/>
              <a:t>technology </a:t>
            </a:r>
            <a:r>
              <a:rPr lang="en-US" altLang="zh-TW" dirty="0" smtClean="0"/>
              <a:t>changes the </a:t>
            </a:r>
            <a:r>
              <a:rPr lang="en-US" altLang="zh-TW" dirty="0"/>
              <a:t>modern </a:t>
            </a:r>
            <a:r>
              <a:rPr lang="en-US" altLang="zh-TW" dirty="0" smtClean="0"/>
              <a:t>life.</a:t>
            </a:r>
            <a:endParaRPr lang="en-US" altLang="zh-TW" dirty="0"/>
          </a:p>
          <a:p>
            <a:r>
              <a:rPr lang="en-US" altLang="zh-TW" dirty="0">
                <a:sym typeface="Wingdings" pitchFamily="2" charset="2"/>
              </a:rPr>
              <a:t>The need to master </a:t>
            </a:r>
            <a:r>
              <a:rPr lang="en-US" altLang="zh-TW" dirty="0" smtClean="0">
                <a:sym typeface="Wingdings" pitchFamily="2" charset="2"/>
              </a:rPr>
              <a:t>ICT </a:t>
            </a:r>
            <a:r>
              <a:rPr lang="en-US" altLang="zh-TW" dirty="0">
                <a:sym typeface="Wingdings" pitchFamily="2" charset="2"/>
              </a:rPr>
              <a:t>skills, </a:t>
            </a:r>
            <a:r>
              <a:rPr lang="en-US" altLang="zh-TW" dirty="0" smtClean="0">
                <a:sym typeface="Wingdings" pitchFamily="2" charset="2"/>
              </a:rPr>
              <a:t>cope </a:t>
            </a:r>
            <a:r>
              <a:rPr lang="en-US" altLang="zh-TW" dirty="0" smtClean="0"/>
              <a:t>with </a:t>
            </a:r>
            <a:r>
              <a:rPr lang="en-US" altLang="zh-TW" dirty="0"/>
              <a:t>the impacts of new </a:t>
            </a:r>
            <a:r>
              <a:rPr lang="en-US" altLang="zh-TW" dirty="0" smtClean="0"/>
              <a:t>technologies, such as c</a:t>
            </a:r>
            <a:r>
              <a:rPr lang="en-US" altLang="zh-HK" dirty="0" smtClean="0"/>
              <a:t>yberbullying, online fraud, etc.</a:t>
            </a:r>
            <a:endParaRPr lang="en-US" altLang="zh-TW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5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3600" b="1" dirty="0">
                <a:solidFill>
                  <a:srgbClr val="0070C0"/>
                </a:solidFill>
              </a:rPr>
              <a:t>1. New Developments of Digital Technologies (cont.)</a:t>
            </a:r>
            <a:endParaRPr lang="en-US" altLang="zh-TW" sz="3600" dirty="0"/>
          </a:p>
        </p:txBody>
      </p:sp>
      <p:sp>
        <p:nvSpPr>
          <p:cNvPr id="757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2nd Challenge: How to select and evaluate information?</a:t>
            </a:r>
            <a:r>
              <a:rPr lang="zh-TW" altLang="en-US" dirty="0"/>
              <a:t> </a:t>
            </a:r>
            <a:endParaRPr lang="en-US" altLang="zh-TW" dirty="0"/>
          </a:p>
          <a:p>
            <a:pPr eaLnBrk="1" hangingPunct="1"/>
            <a:r>
              <a:rPr lang="en-US" altLang="zh-TW" dirty="0"/>
              <a:t>Information </a:t>
            </a:r>
            <a:r>
              <a:rPr lang="en-US" altLang="zh-TW" dirty="0" smtClean="0"/>
              <a:t>overloads. There are </a:t>
            </a:r>
            <a:r>
              <a:rPr lang="en-US" altLang="zh-TW" dirty="0"/>
              <a:t>media </a:t>
            </a:r>
            <a:r>
              <a:rPr lang="en-US" altLang="zh-TW" dirty="0" smtClean="0"/>
              <a:t>fabrications such as f</a:t>
            </a:r>
            <a:r>
              <a:rPr lang="en-US" altLang="zh-TW" dirty="0" smtClean="0">
                <a:sym typeface="Wingdings" panose="05000000000000000000" pitchFamily="2" charset="2"/>
              </a:rPr>
              <a:t>ake </a:t>
            </a:r>
            <a:r>
              <a:rPr lang="en-US" altLang="zh-TW" dirty="0">
                <a:sym typeface="Wingdings" panose="05000000000000000000" pitchFamily="2" charset="2"/>
              </a:rPr>
              <a:t>news, fake photos </a:t>
            </a:r>
            <a:r>
              <a:rPr lang="en-US" altLang="zh-TW" dirty="0" smtClean="0">
                <a:sym typeface="Wingdings" panose="05000000000000000000" pitchFamily="2" charset="2"/>
              </a:rPr>
              <a:t>and videos.</a:t>
            </a:r>
            <a:endParaRPr lang="en-US" altLang="zh-TW" dirty="0"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altLang="zh-HK" dirty="0" smtClean="0"/>
              <a:t>A high </a:t>
            </a:r>
            <a:r>
              <a:rPr lang="en-US" altLang="zh-HK" dirty="0"/>
              <a:t>level of critical thinking skills to receive and </a:t>
            </a:r>
            <a:r>
              <a:rPr lang="en-US" altLang="zh-HK" dirty="0" smtClean="0"/>
              <a:t>comprehend </a:t>
            </a:r>
            <a:r>
              <a:rPr lang="en-US" altLang="zh-HK" dirty="0"/>
              <a:t>media messages and information from different </a:t>
            </a:r>
            <a:r>
              <a:rPr lang="en-US" altLang="zh-HK" dirty="0" smtClean="0"/>
              <a:t>sources, combat </a:t>
            </a:r>
            <a:r>
              <a:rPr lang="en-US" altLang="zh-HK" dirty="0"/>
              <a:t>fake </a:t>
            </a:r>
            <a:r>
              <a:rPr lang="en-US" altLang="zh-HK" dirty="0" smtClean="0"/>
              <a:t>news and verify the </a:t>
            </a:r>
            <a:r>
              <a:rPr lang="en-US" altLang="zh-HK" dirty="0"/>
              <a:t>authenticity of </a:t>
            </a:r>
            <a:r>
              <a:rPr lang="en-US" altLang="zh-HK" dirty="0" smtClean="0"/>
              <a:t>information is needed.</a:t>
            </a:r>
            <a:endParaRPr lang="en-US" altLang="zh-HK" dirty="0"/>
          </a:p>
          <a:p>
            <a:pPr eaLnBrk="1" hangingPunct="1"/>
            <a:endParaRPr lang="en-US" altLang="zh-TW" dirty="0">
              <a:sym typeface="Wingdings" panose="05000000000000000000" pitchFamily="2" charset="2"/>
            </a:endParaRPr>
          </a:p>
          <a:p>
            <a:pPr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8096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963</Words>
  <Application>Microsoft Office PowerPoint</Application>
  <PresentationFormat>寬螢幕</PresentationFormat>
  <Paragraphs>89</Paragraphs>
  <Slides>14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等线</vt:lpstr>
      <vt:lpstr>新細明體</vt:lpstr>
      <vt:lpstr>Arial</vt:lpstr>
      <vt:lpstr>Calibri</vt:lpstr>
      <vt:lpstr>Calibri Light</vt:lpstr>
      <vt:lpstr>Wingdings</vt:lpstr>
      <vt:lpstr>Office Theme</vt:lpstr>
      <vt:lpstr>Media and Information Literacy Education Unit 1: Understanding Media and Information Literacy (MIL)</vt:lpstr>
      <vt:lpstr>Essential Skills in the 21st Century</vt:lpstr>
      <vt:lpstr>What is Media and Information Literacy (MIL)?</vt:lpstr>
      <vt:lpstr>Be Media and Information Literate</vt:lpstr>
      <vt:lpstr>Key Components of MIL</vt:lpstr>
      <vt:lpstr>Why do we learn about MIL?</vt:lpstr>
      <vt:lpstr>1. New Developments of Digital Technologies</vt:lpstr>
      <vt:lpstr>1. New Developments of Digital Technologies (cont.)</vt:lpstr>
      <vt:lpstr>1. New Developments of Digital Technologies (cont.)</vt:lpstr>
      <vt:lpstr>1. New Developments of Digital Technologies (cont.)</vt:lpstr>
      <vt:lpstr>2. Transition into a Knowledge Society</vt:lpstr>
      <vt:lpstr>3. Change in Learning Modes</vt:lpstr>
      <vt:lpstr>4. A Step towards a Smart City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 Wang Wai</dc:creator>
  <cp:lastModifiedBy>NG, Wai-leung Rex</cp:lastModifiedBy>
  <cp:revision>193</cp:revision>
  <cp:lastPrinted>2022-10-17T07:37:03Z</cp:lastPrinted>
  <dcterms:created xsi:type="dcterms:W3CDTF">2021-03-11T10:32:07Z</dcterms:created>
  <dcterms:modified xsi:type="dcterms:W3CDTF">2022-10-17T08:20:22Z</dcterms:modified>
</cp:coreProperties>
</file>